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333" r:id="rId3"/>
    <p:sldId id="326" r:id="rId4"/>
    <p:sldId id="334" r:id="rId5"/>
    <p:sldId id="336" r:id="rId6"/>
    <p:sldId id="335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28" r:id="rId16"/>
  </p:sldIdLst>
  <p:sldSz cx="9144000" cy="6858000" type="screen4x3"/>
  <p:notesSz cx="6669088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нчаров Виктор Александрович" initials="ГВ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>
        <p:scale>
          <a:sx n="114" d="100"/>
          <a:sy n="114" d="100"/>
        </p:scale>
        <p:origin x="-71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90664" cy="488791"/>
          </a:xfrm>
          <a:prstGeom prst="rect">
            <a:avLst/>
          </a:prstGeom>
        </p:spPr>
        <p:txBody>
          <a:bodyPr vert="horz" lIns="90178" tIns="45089" rIns="90178" bIns="4508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8" y="1"/>
            <a:ext cx="2890664" cy="488791"/>
          </a:xfrm>
          <a:prstGeom prst="rect">
            <a:avLst/>
          </a:prstGeom>
        </p:spPr>
        <p:txBody>
          <a:bodyPr vert="horz" lIns="90178" tIns="45089" rIns="90178" bIns="45089" rtlCol="0"/>
          <a:lstStyle>
            <a:lvl1pPr algn="r">
              <a:defRPr sz="1100"/>
            </a:lvl1pPr>
          </a:lstStyle>
          <a:p>
            <a:fld id="{35FFFB1F-79CC-44C5-B7F5-3A9FDEC66893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283876"/>
            <a:ext cx="2890664" cy="488790"/>
          </a:xfrm>
          <a:prstGeom prst="rect">
            <a:avLst/>
          </a:prstGeom>
        </p:spPr>
        <p:txBody>
          <a:bodyPr vert="horz" lIns="90178" tIns="45089" rIns="90178" bIns="45089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8" y="9283876"/>
            <a:ext cx="2890664" cy="488790"/>
          </a:xfrm>
          <a:prstGeom prst="rect">
            <a:avLst/>
          </a:prstGeom>
        </p:spPr>
        <p:txBody>
          <a:bodyPr vert="horz" lIns="90178" tIns="45089" rIns="90178" bIns="45089" rtlCol="0" anchor="b"/>
          <a:lstStyle>
            <a:lvl1pPr algn="r">
              <a:defRPr sz="1100"/>
            </a:lvl1pPr>
          </a:lstStyle>
          <a:p>
            <a:fld id="{F55F4DB3-C987-4BD4-875C-3B38C7385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0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90664" cy="488791"/>
          </a:xfrm>
          <a:prstGeom prst="rect">
            <a:avLst/>
          </a:prstGeom>
        </p:spPr>
        <p:txBody>
          <a:bodyPr vert="horz" lIns="90178" tIns="45089" rIns="90178" bIns="4508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868" y="1"/>
            <a:ext cx="2890664" cy="488791"/>
          </a:xfrm>
          <a:prstGeom prst="rect">
            <a:avLst/>
          </a:prstGeom>
        </p:spPr>
        <p:txBody>
          <a:bodyPr vert="horz" lIns="90178" tIns="45089" rIns="90178" bIns="45089" rtlCol="0"/>
          <a:lstStyle>
            <a:lvl1pPr algn="r">
              <a:defRPr sz="1100"/>
            </a:lvl1pPr>
          </a:lstStyle>
          <a:p>
            <a:fld id="{F6EE2975-3A49-4B55-95F0-3874B6F44EA2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78" tIns="45089" rIns="90178" bIns="450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599" y="4642724"/>
            <a:ext cx="5335893" cy="4399115"/>
          </a:xfrm>
          <a:prstGeom prst="rect">
            <a:avLst/>
          </a:prstGeom>
        </p:spPr>
        <p:txBody>
          <a:bodyPr vert="horz" lIns="90178" tIns="45089" rIns="90178" bIns="450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283876"/>
            <a:ext cx="2890664" cy="488790"/>
          </a:xfrm>
          <a:prstGeom prst="rect">
            <a:avLst/>
          </a:prstGeom>
        </p:spPr>
        <p:txBody>
          <a:bodyPr vert="horz" lIns="90178" tIns="45089" rIns="90178" bIns="45089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868" y="9283876"/>
            <a:ext cx="2890664" cy="488790"/>
          </a:xfrm>
          <a:prstGeom prst="rect">
            <a:avLst/>
          </a:prstGeom>
        </p:spPr>
        <p:txBody>
          <a:bodyPr vert="horz" lIns="90178" tIns="45089" rIns="90178" bIns="45089" rtlCol="0" anchor="b"/>
          <a:lstStyle>
            <a:lvl1pPr algn="r">
              <a:defRPr sz="1100"/>
            </a:lvl1pPr>
          </a:lstStyle>
          <a:p>
            <a:fld id="{E6E50868-E48F-4C97-9454-7C791E8A4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5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2175" y="733425"/>
            <a:ext cx="4884738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0868-E48F-4C97-9454-7C791E8A42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2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D4ED3DE7-EBD2-428E-97A2-FB3390C05807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FD58BEE-5225-4055-A571-B0E754540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9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29874087-2B13-409D-A053-F94EAC981145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762A1F7-1E70-4808-A017-24BED303C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3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9DF5CAE-FF43-4BE9-84CE-202D3091D790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4864517-F813-4A71-BBBD-62D137714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882ADDE-6DBE-4F21-9BD7-E0A0151BC925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8B632D75-0C0E-4DCD-93EA-F60136CB1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56C0CA80-53DB-4490-BC06-D11E79071FBE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3BCFA49E-A023-4C6E-A019-D942D5878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0A8DE75F-5EEB-4923-A9BA-1E8149536DE1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EA63FD4-60FD-4EB9-B149-12270BE09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6FACA9C2-AC16-435C-93B9-AD789A813A5B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3D5A0A0-FAF6-4CF9-A201-635FE8E8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6FD2580B-36D3-4F19-8748-3F298794F990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D3D739D-A030-4268-B252-9BBD10CB5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9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587601B-5ED9-43BC-8CB9-793E1D7E5951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F02BBA1-0DBC-43A2-AF86-DF94E3280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B3EE4BFF-E76F-4D77-AC04-F03FBB43E7ED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734F696-F67D-4F9A-8B9F-9E9BDB573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DB0453E-1CF8-407B-9ADC-0187017B761B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23C45C49-E0D5-4F05-853E-FF96E9354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2C20FDE-CF09-44ED-8AB0-D6774AE668FC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D581038-2DDB-436D-882B-A3FD432CE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6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6512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/>
              <a:t>Северо-Западное управления Ростехнадзора </a:t>
            </a: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" y="15402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8" y="5805264"/>
            <a:ext cx="8534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480" y="2944252"/>
            <a:ext cx="8342064" cy="969496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проведения сварочных работ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производственных объектах. Основные требования.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выявляемые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контрольной (надзорной) деятельности»</a:t>
            </a:r>
            <a:endParaRPr lang="ru-RU" altLang="zh-C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60648"/>
            <a:ext cx="504056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20141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Северо-Западное управление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4904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26"/>
            <a:ext cx="1162051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4060" y="98072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marL="0" lvl="1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и выполнению сварочных работ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3802" y="1700808"/>
            <a:ext cx="73348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индивидуальный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ими должностное лицо обеспечивает организацию и выполнение сварочных работ.</a:t>
            </a:r>
          </a:p>
          <a:p>
            <a:pPr algn="just" defTabSz="54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Сварочные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должны выполняться в соответствии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производственно-технологической документации (далее - ПТД),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разработанной специалистом сварочного производства, обладающим соответствующей квалификацией,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или техническим руководителем организации или индивидуальным предпринимателем, осуществляющими сварочные работы.</a:t>
            </a:r>
          </a:p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ПТД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разработана на основании проектной (конструкторской) документации, требований нормативных правовых актов и нормативных документов, действующих на территории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7906" y="404664"/>
            <a:ext cx="723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проведения сварочных работ на опасных производственных объектах. Основные требования. Основные нарушения, выявляемые в рамках контрольной (надзорной) деятельности»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26"/>
            <a:ext cx="1162051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7906" y="486371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marL="0" lvl="1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и выполнению сварочных работ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1562" y="1132702"/>
            <a:ext cx="73348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выполнением сварочных работ лицо, осуществляющее руководство сварочными работами, назначенное распорядительным документом организации или (и) должностной инструкцией которого предусмотрено руководство сварочными работами, обязано:</a:t>
            </a:r>
          </a:p>
          <a:p>
            <a:pPr algn="just" defTabSz="54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проверить и обеспечить соответствие численного состава и квалификации персонала сварочного производства, сборочного и сварочного оборудования, основных и сварочных материалов, применяемой технологии сварки требованиям ПТД;</a:t>
            </a:r>
          </a:p>
          <a:p>
            <a:pPr algn="just" defTabSz="54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ознакомить сварщиков с требованиями технологических карт сварки, а также с внесенными в них изменениями (при наличии), с подтверждением ознакомления подписями сварщиков в применяемых ими технологических картах сварки;</a:t>
            </a:r>
          </a:p>
          <a:p>
            <a:pPr algn="just" defTabSz="54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проведение операционного контроля.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Сварщик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приступающий к сварке на конкретном объекте впервые или после перерыва в работе продолжительностью более установленного НД, независимо от наличия аттестационного удостоверения, должен выполнить допускные сварные соединения в условиях, соответствующих выполнению производственных сварных соединений на данном объекте с получением положительных результатов контроля их качества до начала производства работ.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7906" y="255538"/>
            <a:ext cx="723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проведения сварочных работ на опасных производственных объектах. Основные требования. Основные нарушения, выявляемые в рамках контрольной (надзорной) деятельности»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26"/>
            <a:ext cx="1162051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1279" y="89626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marL="0" lvl="1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контролю за выполнением сварочных работ и оформлению документации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1088" y="1844824"/>
            <a:ext cx="7355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подготовке и выполнении сварочных работ должны осуществляться следующие виды контроля:</a:t>
            </a:r>
          </a:p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входной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контроль; </a:t>
            </a:r>
          </a:p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операционный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контроль; </a:t>
            </a:r>
          </a:p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приемочный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Входному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подлежат все партии свариваемых и сварочных материалов до их применения. </a:t>
            </a:r>
          </a:p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Операционному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подлежат все технологические операции по подготовке поверхности кромок, сборке, прихватке, сварке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послесварочной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обработке, указанные в ПТД. Порядок проведения операционного контроля устанавливается организацией или индивидуальным предпринимателем, выполняющими сварочные работы.</a:t>
            </a:r>
          </a:p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сварные соединения подлежат приемочному контролю, объем и методы которого устанавливаются в соответствии с требованиями ПТД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281" y="548680"/>
            <a:ext cx="723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проведения сварочных работ на опасных производственных объектах. Основные требования. Основные нарушения, выявляемые в рамках контрольной (надзорной) деятельности»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26"/>
            <a:ext cx="1162051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7906" y="83671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marL="0" lvl="1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и выполнению сварочных работ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3802" y="1628800"/>
            <a:ext cx="73348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выполнения сварочных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оформляется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исполнительная и (или) эксплуатационная документация (журналы сварочных работ, паспорта, акты и заключения по неразрушающему контролю, протоколы испытаний сварных соединений) и иные документы, предусмотренные требованиями НД и (или) проектной (конструкторской) документации.</a:t>
            </a:r>
          </a:p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обеспечения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случае выявления брака сварных соединений при эксплуатации объекта сварки, сведения, указанные в исполнительной документации, должны содержать информацию, позволяющую однозначно идентифицировать ПТД, по которой выполнены сварные соединения, аттестованные технологии сварки, сварочное оборудование и сварочные материалы, примененные при производстве сварных соединений, и задействованный для их выполнения персонал сварочного производства.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7906" y="481240"/>
            <a:ext cx="723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проведения сварочных работ на опасных производственных объектах. Основные требования. Основные нарушения, выявляемые в рамках контрольной (надзорной) деятельности»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26"/>
            <a:ext cx="1162051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1389" y="75095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выявляемые в рамках контрольной (надзорной) деятельности»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1564" y="1674286"/>
            <a:ext cx="73348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осуществления контрольной (надзорной) деятельности в области промышленной безопасности выявляются следующие нарушения, связанные организацией и проведением сварочных работ на опасных производственных объектах:</a:t>
            </a:r>
          </a:p>
          <a:p>
            <a:pPr algn="just" defTabSz="54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Отсутствие итоговой документации по результатам проведения сварочных работ, либо, данная документация хранится не в полном комплекте;</a:t>
            </a:r>
          </a:p>
          <a:p>
            <a:pPr algn="just" defTabSz="54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Выявляются факты проведения сварочных работ сварщиками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аттестованными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установленном порядке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54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Отсутствуют аттестованные в установленном порядке руководитель сварочных работ, технолог-сварщик (ответственный за разработку ПТД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54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Не осуществляется входной контроль на свариваемые и сварочные материалы;</a:t>
            </a:r>
          </a:p>
          <a:p>
            <a:pPr algn="just" defTabSz="54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Не осуществляется контроль сварных соединений по результатам сварочных работ в объеме установленных требований;</a:t>
            </a:r>
          </a:p>
          <a:p>
            <a:pPr algn="just" defTabSz="54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Не проводится техническое освидетельствование оборудования после проведения сварочных работ в случаях, установленных требованиями промышленной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7906" y="381369"/>
            <a:ext cx="723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проведения сварочных работ на опасных производственных объектах. Основные требования. Основные нарушения, выявляемые в рамках контрольной (надзорной) деятельности»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26"/>
            <a:ext cx="1162051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8412" y="728663"/>
            <a:ext cx="723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проведения сварочных работ на опасных производственных объектах. Основные требования. Основные нарушения, выявляемые в рамках контрольной (надзорной) деятельности»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3916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26"/>
            <a:ext cx="1162051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7906" y="159023"/>
            <a:ext cx="723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проведения сварочных работ на опасных производственных объектах. Основные требования. Основные нарушения, выявляемые в рамках контрольной (надзорной) деятельности»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2032" y="1268760"/>
            <a:ext cx="8424936" cy="773598"/>
          </a:xfrm>
        </p:spPr>
        <p:txBody>
          <a:bodyPr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Особенности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сварочных работ на опасных производственных объектах. Основные требования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бъект 1"/>
          <p:cNvSpPr txBox="1">
            <a:spLocks/>
          </p:cNvSpPr>
          <p:nvPr/>
        </p:nvSpPr>
        <p:spPr bwMode="auto">
          <a:xfrm>
            <a:off x="395536" y="2276872"/>
            <a:ext cx="8424936" cy="106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5000"/>
              </a:lnSpc>
              <a:spcAft>
                <a:spcPts val="0"/>
              </a:spcAft>
              <a:buFont typeface="Arial" charset="0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Общие требования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60" y="2924944"/>
            <a:ext cx="78212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и производству сварочных работ, выполняемых на опасных производственных объектах (далее - ОПО), технических устройствах и сооружениях ОПО установлены Федеральными нормами и правилами в области промышленной безопасности «Требования к производству сварочных работ на опасных производственных объектах», утвержденными приказом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11.12.2020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519 (далее - ФНП № 519).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26"/>
            <a:ext cx="1162051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8027" y="94929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Требования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специалистам сварочного производства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7906" y="548680"/>
            <a:ext cx="723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проведения сварочных работ на опасных производственных объектах. Основные требования. Основные нарушения, выявляемые в рамках контрольной (надзорной) деятельности»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772816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Сварщики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специалисты сварочного производства, выполняющие сварочные работы, должны обладать квалификацией, соответствующей видам выполняемых работ и применяемых при этом технологий сварки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аттестованными для соответствующих способов сварки, видов конструкций, положений при сварке, основных и сварочных материалов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 аттестации сварщиков и специалистов сварочного производства устанавливаются «Правилами аттестации сварщиков и специалистов сварочного производства», утверждёнными постановлением Госгортехнадзора России от 30 октября 1998 г. № 63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аттестации специалистов сварочного производства), «Технологическим регламентом проведения аттестации сварщиков и специалистов сварочного производства», утвержденного постановлением Госгортехнадзора России от 25.06.2002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1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26"/>
            <a:ext cx="1162051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1268760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Правилами аттестации специалистов сварочного производства, для специалистов сварочного производства установлено 4 уровня профессиональной подготовки:</a:t>
            </a:r>
          </a:p>
          <a:p>
            <a:pPr marL="285750" indent="-285750" algn="just" defTabSz="5400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- аттестованный сварщик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defTabSz="5400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- специалисты, чьи письменные или устные указания являются обязательными для исполнения сварщиками при проведении сварочных работ (мастера, прорабы и т.п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285750" indent="-285750" algn="just" defTabSz="5400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 специалисты, являющиеся руководителями отдельных подразделений предприятия, обеспечивающих выполнения сварочных работ, и чья подпись необходима и достаточна для использования на предприятии документов, определяющих технологию проведения сварочных работ (начальники отделов, лабораторий, секторов, технических бюро, руководители рабочих групп и т.п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285750" indent="-285750" algn="just" defTabSz="5400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 специалисты, являющиеся руководителями службы сварки предприятия (организации), чья подпись необходима и достаточна для утверждения руководством предприятия (организации) руководящих и нормативных документов по выполнению всех видов сварочных работ (главные, их заместители и т.п.).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7906" y="266998"/>
            <a:ext cx="723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проведения сварочных работ на опасных производственных объектах. Основные требования. Основные нарушения, выявляемые в рамках контрольной (надзорной) деятельности»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1564" y="550421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Требования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специалистам сварочного производства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26"/>
            <a:ext cx="1162051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96632" y="87358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Требования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специалистам сварочного производства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андрей\Desktop\1 уровен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139498" cy="292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2 уровен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556" y="1828084"/>
            <a:ext cx="3701026" cy="269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27584" y="3573016"/>
            <a:ext cx="1565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88024" y="3429000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79610" y="497830"/>
            <a:ext cx="723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проведения сварочных работ на опасных производственных объектах. Основные требования. Основные нарушения, выявляемые в рамках контрольной (надзорной) деятельности»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26"/>
            <a:ext cx="1162051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55626" y="728663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marL="0" lvl="1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применению аттестованных технологий сварки на опасных производственных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5626" y="1700808"/>
            <a:ext cx="73208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Сварочные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должны выполнять организации или индивидуальные предприниматели, прошедшие процедуры проверки готовности к применению аттестованных технологий сварки на опасных производственных объектах. </a:t>
            </a:r>
          </a:p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Требования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применению сварочных технологий при изготовлении, монтаже, ремонте и реконструкции технических устройств для опасных производственных объектов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«Порядком применения сварочных технологий при изготовлении, монтаже, ремонте и реконструкции технических устройств для опасных производственных объектов», утверждённым постановлением Госгортехнадзора от 19 июня 2003 г. № 103  (далее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применения сварочных технологий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Аттестации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технологии выполнения сварки и наплавки, используемые при изготовлении, монтаже, ремонте и реконструкции технических устройств, оборудования и сооружений опасных производственных объектов.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неаттестованных технологий при проведении таких работ не допускается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4057" y="404664"/>
            <a:ext cx="723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проведения сварочных работ на опасных производственных объектах. Основные требования. Основные нарушения, выявляемые в рамках контрольной (надзорной) деятельности»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26"/>
            <a:ext cx="1162051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ндрей\Desktop\Аттестация технолог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03" y="1700808"/>
            <a:ext cx="3479926" cy="49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1564" y="62068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marL="0" lvl="1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применению аттестованных технологий сварки на опасных производственных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906" y="283679"/>
            <a:ext cx="723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проведения сварочных работ на опасных производственных объектах. Основные требования. Основные нарушения, выявляемые в рамках контрольной (надзорной) деятельности»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26"/>
            <a:ext cx="1162051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6306" y="834645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marL="0" lvl="1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аттестации сварочного оборудования и сварочных материалов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5546" y="1844824"/>
            <a:ext cx="73409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применению сварочного оборудования, используемого при изготовлении, монтаже, ремонте и реконструкции технических устройств, для опасных производственных объектов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сварочного оборудования при изготовлении, монтаже, ремонте и реконструкции технических устройств для опасных производственных объектов», утвержденным приказом Госгортехнадзора от 17.10.2012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589.</a:t>
            </a:r>
          </a:p>
          <a:p>
            <a:pPr algn="just" defTabSz="54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Соответствие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 сварочного оборудования и сварочных материалов применяемым технологиям сварки, а также соответствие качества сварных соединений, полученных при их применении, заданным нормативным требованиям, должно быть подтверждено результатами испытаний, выполненных независимыми аттестационными центрами и оформленными в виде свидетельств об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0445" y="497830"/>
            <a:ext cx="723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проведения сварочных работ на опасных производственных объектах. Основные требования. Основные нарушения, выявляемые в рамках контрольной (надзорной) деятельности»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26"/>
            <a:ext cx="1162051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1563" y="486371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marL="0" lvl="1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аттестации сварочного оборудования и сварочных материалов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ндрей\Desktop\аттестация свар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541018" cy="507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сварочные материа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24962" cy="512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1281" y="255538"/>
            <a:ext cx="723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проведения сварочных работ на опасных производственных объектах. Основные требования. Основные нарушения, выявляемые в рамках контрольной (надзорной) деятельности»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503</Words>
  <Application>Microsoft Office PowerPoint</Application>
  <PresentationFormat>Экран (4:3)</PresentationFormat>
  <Paragraphs>89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Михайлова Ирина Сергеевна</dc:creator>
  <cp:lastModifiedBy>Плотникова</cp:lastModifiedBy>
  <cp:revision>482</cp:revision>
  <cp:lastPrinted>2016-02-05T13:27:40Z</cp:lastPrinted>
  <dcterms:created xsi:type="dcterms:W3CDTF">2014-12-09T06:57:46Z</dcterms:created>
  <dcterms:modified xsi:type="dcterms:W3CDTF">2022-08-30T11:10:31Z</dcterms:modified>
</cp:coreProperties>
</file>